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67" r:id="rId4"/>
    <p:sldId id="258" r:id="rId5"/>
    <p:sldId id="268" r:id="rId6"/>
    <p:sldId id="262" r:id="rId7"/>
    <p:sldId id="257" r:id="rId8"/>
    <p:sldId id="261" r:id="rId9"/>
    <p:sldId id="269" r:id="rId10"/>
    <p:sldId id="266" r:id="rId11"/>
    <p:sldId id="263" r:id="rId12"/>
    <p:sldId id="259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offt, William Bruce" initials="SWB" lastIdx="1" clrIdx="0">
    <p:extLst>
      <p:ext uri="{19B8F6BF-5375-455C-9EA6-DF929625EA0E}">
        <p15:presenceInfo xmlns:p15="http://schemas.microsoft.com/office/powerpoint/2012/main" userId="S-1-5-21-2840674408-2725979992-1359939690-25017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97"/>
    <p:restoredTop sz="76463" autoAdjust="0"/>
  </p:normalViewPr>
  <p:slideViewPr>
    <p:cSldViewPr snapToGrid="0" snapToObjects="1">
      <p:cViewPr varScale="1">
        <p:scale>
          <a:sx n="96" d="100"/>
          <a:sy n="96" d="100"/>
        </p:scale>
        <p:origin x="1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11.tiff>
</file>

<file path=ppt/media/image12.png>
</file>

<file path=ppt/media/image13.png>
</file>

<file path=ppt/media/image14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514870-26F7-4B9D-A53B-0C1CD2B5F7AC}" type="datetimeFigureOut">
              <a:rPr lang="en-US" smtClean="0"/>
              <a:t>10/16/22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17D7FC-7935-4B79-BEC8-C01730673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447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17D7FC-7935-4B79-BEC8-C01730673AA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28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17D7FC-7935-4B79-BEC8-C01730673AA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235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10/16/22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70B6B-A1C6-454B-B4FA-6CB348B144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420000">
            <a:off x="373588" y="676210"/>
            <a:ext cx="10273156" cy="2766528"/>
          </a:xfrm>
        </p:spPr>
        <p:txBody>
          <a:bodyPr>
            <a:normAutofit/>
          </a:bodyPr>
          <a:lstStyle/>
          <a:p>
            <a:r>
              <a:rPr lang="en-US" sz="7200" dirty="0" err="1"/>
              <a:t>Ideafest</a:t>
            </a:r>
            <a:r>
              <a:rPr lang="en-US" sz="7200" dirty="0"/>
              <a:t>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640FE-AA65-6D4E-B1A5-77A58D53DF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Artificial intelligence and diabetic retinopathy </a:t>
            </a:r>
          </a:p>
        </p:txBody>
      </p:sp>
    </p:spTree>
    <p:extLst>
      <p:ext uri="{BB962C8B-B14F-4D97-AF65-F5344CB8AC3E}">
        <p14:creationId xmlns:p14="http://schemas.microsoft.com/office/powerpoint/2010/main" val="557427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EEB04-9988-C643-BBD3-A1F74C6DE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1" y="331450"/>
            <a:ext cx="10396882" cy="1151965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FEC32-9495-6349-B13B-012A75A1DF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68962" y="541083"/>
            <a:ext cx="4026989" cy="3962345"/>
          </a:xfrm>
        </p:spPr>
        <p:txBody>
          <a:bodyPr>
            <a:normAutofit/>
          </a:bodyPr>
          <a:lstStyle/>
          <a:p>
            <a:r>
              <a:rPr lang="en-US" sz="3500" u="sng" dirty="0"/>
              <a:t>Inception V3</a:t>
            </a:r>
          </a:p>
          <a:p>
            <a:pPr lvl="1"/>
            <a:r>
              <a:rPr lang="en-US" sz="2400" dirty="0"/>
              <a:t>Accuracy- 77.9%</a:t>
            </a:r>
          </a:p>
          <a:p>
            <a:pPr lvl="1"/>
            <a:r>
              <a:rPr lang="en-US" sz="2400" dirty="0"/>
              <a:t>Precision score- 74.6%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ACF068E-FA1F-40E7-BC8C-18FC2F5C0352}"/>
              </a:ext>
            </a:extLst>
          </p:cNvPr>
          <p:cNvSpPr txBox="1">
            <a:spLocks/>
          </p:cNvSpPr>
          <p:nvPr/>
        </p:nvSpPr>
        <p:spPr>
          <a:xfrm>
            <a:off x="1486780" y="743692"/>
            <a:ext cx="4026989" cy="3557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3500" u="sng" dirty="0"/>
              <a:t>VGG19</a:t>
            </a:r>
          </a:p>
          <a:p>
            <a:pPr lvl="1"/>
            <a:r>
              <a:rPr lang="en-US" sz="2400" dirty="0"/>
              <a:t>Accuracy-79.4%</a:t>
            </a:r>
          </a:p>
          <a:p>
            <a:pPr lvl="1"/>
            <a:r>
              <a:rPr lang="en-US" sz="2400" dirty="0"/>
              <a:t>Precision score- 74.8%</a:t>
            </a:r>
          </a:p>
        </p:txBody>
      </p:sp>
    </p:spTree>
    <p:extLst>
      <p:ext uri="{BB962C8B-B14F-4D97-AF65-F5344CB8AC3E}">
        <p14:creationId xmlns:p14="http://schemas.microsoft.com/office/powerpoint/2010/main" val="2309375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EEB04-9988-C643-BBD3-A1F74C6DE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9641" y="441960"/>
            <a:ext cx="10396882" cy="1151965"/>
          </a:xfrm>
        </p:spPr>
        <p:txBody>
          <a:bodyPr/>
          <a:lstStyle/>
          <a:p>
            <a:r>
              <a:rPr lang="en-US" dirty="0"/>
              <a:t>Real world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FEC32-9495-6349-B13B-012A75A1DF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8646" y="1593925"/>
            <a:ext cx="10394707" cy="3311189"/>
          </a:xfrm>
        </p:spPr>
        <p:txBody>
          <a:bodyPr>
            <a:normAutofit/>
          </a:bodyPr>
          <a:lstStyle/>
          <a:p>
            <a:r>
              <a:rPr lang="en-US" sz="3000" dirty="0"/>
              <a:t>Remote deployments</a:t>
            </a:r>
          </a:p>
          <a:p>
            <a:r>
              <a:rPr lang="en-US" sz="3000" dirty="0"/>
              <a:t>Smartphone portability</a:t>
            </a:r>
          </a:p>
          <a:p>
            <a:r>
              <a:rPr lang="en-US" sz="3000" dirty="0"/>
              <a:t>Diabetic retinopathy &amp; cardiovascular diseases…</a:t>
            </a:r>
          </a:p>
        </p:txBody>
      </p:sp>
    </p:spTree>
    <p:extLst>
      <p:ext uri="{BB962C8B-B14F-4D97-AF65-F5344CB8AC3E}">
        <p14:creationId xmlns:p14="http://schemas.microsoft.com/office/powerpoint/2010/main" val="1874199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D7BE49D-A34B-4F25-BC8C-CE9E2B37F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6DFDEE3-F2F4-48C9-8222-CA273412C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979952" cy="6644081"/>
          </a:xfrm>
          <a:prstGeom prst="rect">
            <a:avLst/>
          </a:pr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icture containing person, indoor, wall&#10;&#10;Description automatically generated">
            <a:extLst>
              <a:ext uri="{FF2B5EF4-FFF2-40B4-BE49-F238E27FC236}">
                <a16:creationId xmlns:a16="http://schemas.microsoft.com/office/drawing/2014/main" id="{2CCDE1DD-EEAE-E248-AEAF-B08F25A5CC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5900"/>
          <a:stretch/>
        </p:blipFill>
        <p:spPr>
          <a:xfrm>
            <a:off x="6327849" y="234347"/>
            <a:ext cx="5146360" cy="5903415"/>
          </a:xfrm>
          <a:prstGeom prst="rect">
            <a:avLst/>
          </a:prstGeom>
          <a:ln>
            <a:noFill/>
          </a:ln>
        </p:spPr>
      </p:pic>
      <p:sp>
        <p:nvSpPr>
          <p:cNvPr id="16" name="Freeform 9">
            <a:extLst>
              <a:ext uri="{FF2B5EF4-FFF2-40B4-BE49-F238E27FC236}">
                <a16:creationId xmlns:a16="http://schemas.microsoft.com/office/drawing/2014/main" id="{95A09B00-70D2-4998-8FA5-3A8ED576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397" y="0"/>
            <a:ext cx="11773291" cy="6419514"/>
          </a:xfrm>
          <a:custGeom>
            <a:avLst/>
            <a:gdLst/>
            <a:ahLst/>
            <a:cxn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B5FB9F9-CCF5-4072-83C3-3B45E1409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094412" cy="6380796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CEEB04-9988-C643-BBD3-A1F74C6DE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690479"/>
            <a:ext cx="4957275" cy="11468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Future 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DA8AE8-D36F-6346-90CA-1E6DEE9BF783}"/>
              </a:ext>
            </a:extLst>
          </p:cNvPr>
          <p:cNvSpPr txBox="1"/>
          <p:nvPr/>
        </p:nvSpPr>
        <p:spPr>
          <a:xfrm>
            <a:off x="212047" y="1538739"/>
            <a:ext cx="4957273" cy="4628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3000" u="sng" cap="all" dirty="0">
                <a:solidFill>
                  <a:schemeClr val="bg1"/>
                </a:solidFill>
              </a:rPr>
              <a:t>Field researchers</a:t>
            </a:r>
          </a:p>
          <a:p>
            <a:pPr marL="742950" lvl="1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3000" cap="all" dirty="0">
                <a:solidFill>
                  <a:schemeClr val="bg1"/>
                </a:solidFill>
              </a:rPr>
              <a:t>20D double aspheric lens</a:t>
            </a:r>
          </a:p>
          <a:p>
            <a:pPr marL="742950" lvl="1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3000" cap="all" dirty="0">
                <a:solidFill>
                  <a:schemeClr val="bg1"/>
                </a:solidFill>
              </a:rPr>
              <a:t>Mydriatic drops</a:t>
            </a:r>
          </a:p>
          <a:p>
            <a:pPr marL="742950" lvl="1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3000" cap="all" dirty="0">
                <a:solidFill>
                  <a:schemeClr val="bg1"/>
                </a:solidFill>
              </a:rPr>
              <a:t>Minimal training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3000" u="sng" cap="all" dirty="0">
                <a:solidFill>
                  <a:schemeClr val="bg1"/>
                </a:solidFill>
              </a:rPr>
              <a:t>Smartphone TEHI* app</a:t>
            </a:r>
          </a:p>
          <a:p>
            <a:pPr marL="742950" lvl="1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3000" cap="all" dirty="0">
                <a:solidFill>
                  <a:schemeClr val="bg1"/>
                </a:solidFill>
              </a:rPr>
              <a:t>Binary CVD screening</a:t>
            </a:r>
          </a:p>
        </p:txBody>
      </p:sp>
    </p:spTree>
    <p:extLst>
      <p:ext uri="{BB962C8B-B14F-4D97-AF65-F5344CB8AC3E}">
        <p14:creationId xmlns:p14="http://schemas.microsoft.com/office/powerpoint/2010/main" val="4072598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EEB04-9988-C643-BBD3-A1F74C6DE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479" y="2117034"/>
            <a:ext cx="10396882" cy="1151965"/>
          </a:xfrm>
        </p:spPr>
        <p:txBody>
          <a:bodyPr/>
          <a:lstStyle/>
          <a:p>
            <a:r>
              <a:rPr lang="en-US" dirty="0"/>
              <a:t>				Questions?</a:t>
            </a:r>
          </a:p>
        </p:txBody>
      </p:sp>
    </p:spTree>
    <p:extLst>
      <p:ext uri="{BB962C8B-B14F-4D97-AF65-F5344CB8AC3E}">
        <p14:creationId xmlns:p14="http://schemas.microsoft.com/office/powerpoint/2010/main" val="2792397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261E2-8D0F-4247-A23A-F8CA1383A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26" y="360680"/>
            <a:ext cx="10396882" cy="1151965"/>
          </a:xfrm>
        </p:spPr>
        <p:txBody>
          <a:bodyPr/>
          <a:lstStyle/>
          <a:p>
            <a:r>
              <a:rPr lang="en-US" dirty="0"/>
              <a:t>Issue : diabetic retinopathy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82852-9C4D-9A40-8FDE-7406D3772E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0041" y="1295884"/>
            <a:ext cx="10394707" cy="402795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endParaRPr lang="en-US" sz="5900" b="1" u="sng" dirty="0"/>
          </a:p>
          <a:p>
            <a:r>
              <a:rPr lang="en-US" sz="5900" dirty="0"/>
              <a:t>4.1 Million Americans &gt; 40</a:t>
            </a:r>
          </a:p>
          <a:p>
            <a:pPr lvl="5"/>
            <a:r>
              <a:rPr lang="en-US" sz="2900" dirty="0"/>
              <a:t>Jama</a:t>
            </a:r>
          </a:p>
          <a:p>
            <a:r>
              <a:rPr lang="en-US" sz="5900" dirty="0"/>
              <a:t>900,000- “vision Threatening DR’</a:t>
            </a:r>
          </a:p>
          <a:p>
            <a:pPr lvl="5"/>
            <a:r>
              <a:rPr lang="en-US" sz="2900" dirty="0"/>
              <a:t>JAMA</a:t>
            </a:r>
          </a:p>
          <a:p>
            <a:r>
              <a:rPr lang="en-US" sz="5900" dirty="0"/>
              <a:t>Native Americans 2x more likely than non-Hispanic whites</a:t>
            </a:r>
          </a:p>
          <a:p>
            <a:pPr lvl="5"/>
            <a:r>
              <a:rPr lang="en-US" sz="2900" dirty="0"/>
              <a:t>NIH</a:t>
            </a:r>
          </a:p>
          <a:p>
            <a:r>
              <a:rPr lang="en-US" sz="5800" dirty="0"/>
              <a:t>South Dakota is home to 80,000+ Native Americans</a:t>
            </a:r>
          </a:p>
          <a:p>
            <a:pPr lvl="5"/>
            <a:r>
              <a:rPr lang="en-US" sz="2900" dirty="0"/>
              <a:t>US Census Bureau 2020</a:t>
            </a:r>
          </a:p>
          <a:p>
            <a:pPr lvl="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653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B7BEDDE-11EB-6246-AFCE-60A7E8AE9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6478"/>
            <a:ext cx="11663681" cy="5109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9261E2-8D0F-4247-A23A-F8CA1383A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0452"/>
            <a:ext cx="12000875" cy="1151965"/>
          </a:xfrm>
        </p:spPr>
        <p:txBody>
          <a:bodyPr/>
          <a:lstStyle/>
          <a:p>
            <a:r>
              <a:rPr lang="en-US" dirty="0"/>
              <a:t>Diabetic retinopathy visualized</a:t>
            </a:r>
          </a:p>
        </p:txBody>
      </p:sp>
    </p:spTree>
    <p:extLst>
      <p:ext uri="{BB962C8B-B14F-4D97-AF65-F5344CB8AC3E}">
        <p14:creationId xmlns:p14="http://schemas.microsoft.com/office/powerpoint/2010/main" val="149469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9C0F1-8978-BD47-9F18-CF56BCEEA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70871"/>
            <a:ext cx="10396882" cy="1151965"/>
          </a:xfrm>
        </p:spPr>
        <p:txBody>
          <a:bodyPr/>
          <a:lstStyle/>
          <a:p>
            <a:r>
              <a:rPr lang="en-US" dirty="0"/>
              <a:t>Methodologies- FA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3385B-9BE9-DB46-B0BC-C3A7209F6C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67185" y="1922836"/>
            <a:ext cx="10394707" cy="3311189"/>
          </a:xfrm>
        </p:spPr>
        <p:txBody>
          <a:bodyPr/>
          <a:lstStyle/>
          <a:p>
            <a:r>
              <a:rPr lang="en-US" sz="3000" dirty="0"/>
              <a:t>fluorescein angiography</a:t>
            </a:r>
          </a:p>
          <a:p>
            <a:r>
              <a:rPr lang="en-US" sz="3000" u="sng" dirty="0"/>
              <a:t>Invasive &amp; time consuming </a:t>
            </a:r>
          </a:p>
          <a:p>
            <a:r>
              <a:rPr lang="en-US" sz="3000" dirty="0"/>
              <a:t> Uses fluorescein coloring </a:t>
            </a:r>
          </a:p>
          <a:p>
            <a:r>
              <a:rPr lang="en-US" sz="3000" dirty="0"/>
              <a:t>Allergic reactions</a:t>
            </a:r>
          </a:p>
          <a:p>
            <a:pPr marL="2286000" lvl="5" indent="0">
              <a:buNone/>
            </a:pPr>
            <a:endParaRPr lang="en-US" sz="2400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B7CA814-C790-0148-B773-BFB8FF191A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39" r="16755"/>
          <a:stretch/>
        </p:blipFill>
        <p:spPr>
          <a:xfrm>
            <a:off x="5496560" y="142241"/>
            <a:ext cx="6146800" cy="545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841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9C0F1-8978-BD47-9F18-CF56BCEEA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347" y="331450"/>
            <a:ext cx="10396882" cy="1151965"/>
          </a:xfrm>
        </p:spPr>
        <p:txBody>
          <a:bodyPr/>
          <a:lstStyle/>
          <a:p>
            <a:r>
              <a:rPr lang="en-US" dirty="0"/>
              <a:t> methodologies- OCT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3385B-9BE9-DB46-B0BC-C3A7209F6C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60460" y="1483415"/>
            <a:ext cx="10394707" cy="3311189"/>
          </a:xfrm>
        </p:spPr>
        <p:txBody>
          <a:bodyPr/>
          <a:lstStyle/>
          <a:p>
            <a:pPr marL="2286000" lvl="5" indent="0">
              <a:buNone/>
            </a:pPr>
            <a:endParaRPr lang="en-US" sz="2400" dirty="0"/>
          </a:p>
          <a:p>
            <a:r>
              <a:rPr lang="en-US" sz="3000" dirty="0"/>
              <a:t>Optical coherence tomography</a:t>
            </a:r>
          </a:p>
          <a:p>
            <a:r>
              <a:rPr lang="en-US" sz="3000" u="sng" dirty="0"/>
              <a:t>Costly- </a:t>
            </a:r>
            <a:r>
              <a:rPr lang="en-US" sz="3000" dirty="0"/>
              <a:t>machine $100k </a:t>
            </a:r>
          </a:p>
          <a:p>
            <a:r>
              <a:rPr lang="en-US" sz="3000" dirty="0"/>
              <a:t>images $600-$39k images</a:t>
            </a:r>
          </a:p>
          <a:p>
            <a:pPr lvl="5"/>
            <a:endParaRPr lang="en-US" sz="2400" dirty="0"/>
          </a:p>
          <a:p>
            <a:pPr lvl="5"/>
            <a:endParaRPr lang="en-US" sz="2400" dirty="0"/>
          </a:p>
        </p:txBody>
      </p:sp>
      <p:pic>
        <p:nvPicPr>
          <p:cNvPr id="5" name="Picture 4" descr="A picture containing person, indoor, person&#10;&#10;Description automatically generated">
            <a:extLst>
              <a:ext uri="{FF2B5EF4-FFF2-40B4-BE49-F238E27FC236}">
                <a16:creationId xmlns:a16="http://schemas.microsoft.com/office/drawing/2014/main" id="{BB44E963-3E46-D440-AA47-CD52A0F59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4187" y="0"/>
            <a:ext cx="53578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909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EEB04-9988-C643-BBD3-A1F74C6DE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5455" y="734403"/>
            <a:ext cx="10396882" cy="1151965"/>
          </a:xfrm>
        </p:spPr>
        <p:txBody>
          <a:bodyPr/>
          <a:lstStyle/>
          <a:p>
            <a:r>
              <a:rPr lang="en-US" dirty="0"/>
              <a:t>Fundus imagery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FEC32-9495-6349-B13B-012A75A1DF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3231796"/>
            <a:ext cx="2027583" cy="2319761"/>
          </a:xfrm>
        </p:spPr>
        <p:txBody>
          <a:bodyPr>
            <a:normAutofit/>
          </a:bodyPr>
          <a:lstStyle/>
          <a:p>
            <a:r>
              <a:rPr lang="en-US" sz="2800" dirty="0"/>
              <a:t>No DR</a:t>
            </a:r>
          </a:p>
          <a:p>
            <a:pPr marL="0" indent="0">
              <a:buNone/>
            </a:pPr>
            <a:r>
              <a:rPr lang="en-US" sz="2800" dirty="0"/>
              <a:t>      -1806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97CA59-273A-EC49-A101-28CF31AEEC8F}"/>
              </a:ext>
            </a:extLst>
          </p:cNvPr>
          <p:cNvSpPr txBox="1">
            <a:spLocks/>
          </p:cNvSpPr>
          <p:nvPr/>
        </p:nvSpPr>
        <p:spPr>
          <a:xfrm>
            <a:off x="2948607" y="3227852"/>
            <a:ext cx="2027583" cy="2319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Mild</a:t>
            </a:r>
          </a:p>
          <a:p>
            <a:pPr marL="0" indent="0">
              <a:buNone/>
            </a:pPr>
            <a:r>
              <a:rPr lang="en-US" sz="2800" dirty="0"/>
              <a:t>      -371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4A72CF-12EC-B44D-84B8-A7D032E198EB}"/>
              </a:ext>
            </a:extLst>
          </p:cNvPr>
          <p:cNvSpPr txBox="1">
            <a:spLocks/>
          </p:cNvSpPr>
          <p:nvPr/>
        </p:nvSpPr>
        <p:spPr>
          <a:xfrm>
            <a:off x="4694582" y="3227853"/>
            <a:ext cx="2027583" cy="2319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Moderate</a:t>
            </a:r>
          </a:p>
          <a:p>
            <a:pPr marL="457200" lvl="1" indent="0">
              <a:buNone/>
            </a:pPr>
            <a:r>
              <a:rPr lang="en-US" sz="2800" dirty="0"/>
              <a:t>-1000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DBA04C6-82AD-6249-B2D2-D5CE749A56FC}"/>
              </a:ext>
            </a:extLst>
          </p:cNvPr>
          <p:cNvSpPr txBox="1">
            <a:spLocks/>
          </p:cNvSpPr>
          <p:nvPr/>
        </p:nvSpPr>
        <p:spPr>
          <a:xfrm>
            <a:off x="6930666" y="3237857"/>
            <a:ext cx="2027583" cy="2319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Severe</a:t>
            </a:r>
          </a:p>
          <a:p>
            <a:pPr marL="457200" lvl="1" indent="0">
              <a:buNone/>
            </a:pPr>
            <a:r>
              <a:rPr lang="en-US" sz="2800" dirty="0"/>
              <a:t>-194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805F89-0387-ED40-86D4-AB81C918AEA7}"/>
              </a:ext>
            </a:extLst>
          </p:cNvPr>
          <p:cNvSpPr txBox="1">
            <a:spLocks/>
          </p:cNvSpPr>
          <p:nvPr/>
        </p:nvSpPr>
        <p:spPr>
          <a:xfrm>
            <a:off x="9081052" y="3237857"/>
            <a:ext cx="2027583" cy="2319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Prolific</a:t>
            </a:r>
          </a:p>
          <a:p>
            <a:pPr marL="457200" lvl="1" indent="0">
              <a:buNone/>
            </a:pPr>
            <a:r>
              <a:rPr lang="en-US" sz="2800" dirty="0"/>
              <a:t>-300</a:t>
            </a:r>
          </a:p>
        </p:txBody>
      </p:sp>
      <p:pic>
        <p:nvPicPr>
          <p:cNvPr id="9" name="Picture 8" descr="A picture containing dark, light&#10;&#10;Description automatically generated">
            <a:extLst>
              <a:ext uri="{FF2B5EF4-FFF2-40B4-BE49-F238E27FC236}">
                <a16:creationId xmlns:a16="http://schemas.microsoft.com/office/drawing/2014/main" id="{FCE4A4F3-B3B6-F343-A35F-B08158112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1052" y="2166860"/>
            <a:ext cx="1422400" cy="1422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D2C0E24-F60E-F042-9BFD-1D44CC5A0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5205" y="2166704"/>
            <a:ext cx="1422400" cy="1422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B8E864-D2F9-3C4E-939E-CEF487EC2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9694" y="2189480"/>
            <a:ext cx="1422400" cy="1422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5047B3-6183-5246-8623-F13A5539F0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0459" y="2189480"/>
            <a:ext cx="1422400" cy="1422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3BCC01-660F-1747-9557-67B05F119E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055" y="2189480"/>
            <a:ext cx="14224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20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99529-6E09-1A47-9922-345AA271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0761" y="411480"/>
            <a:ext cx="10396882" cy="1151965"/>
          </a:xfrm>
        </p:spPr>
        <p:txBody>
          <a:bodyPr>
            <a:normAutofit/>
          </a:bodyPr>
          <a:lstStyle/>
          <a:p>
            <a:r>
              <a:rPr lang="en-US" dirty="0"/>
              <a:t>AI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CE69C-671B-DA49-8CA2-8B384B65AF9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80160" y="1563445"/>
            <a:ext cx="9314180" cy="2936240"/>
          </a:xfrm>
        </p:spPr>
        <p:txBody>
          <a:bodyPr>
            <a:normAutofit/>
          </a:bodyPr>
          <a:lstStyle/>
          <a:p>
            <a:r>
              <a:rPr lang="en-US" sz="3200" u="sng" dirty="0"/>
              <a:t>CNN-Convolutional neural networks</a:t>
            </a:r>
          </a:p>
          <a:p>
            <a:pPr lvl="2"/>
            <a:r>
              <a:rPr lang="en-US" sz="3200" dirty="0"/>
              <a:t>Inception v3</a:t>
            </a:r>
          </a:p>
          <a:p>
            <a:pPr lvl="2"/>
            <a:r>
              <a:rPr lang="en-US" sz="3200" dirty="0"/>
              <a:t>VGG19-Visual geometry group 19</a:t>
            </a:r>
          </a:p>
        </p:txBody>
      </p:sp>
    </p:spTree>
    <p:extLst>
      <p:ext uri="{BB962C8B-B14F-4D97-AF65-F5344CB8AC3E}">
        <p14:creationId xmlns:p14="http://schemas.microsoft.com/office/powerpoint/2010/main" val="89685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EEB04-9988-C643-BBD3-A1F74C6DE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4681" y="370840"/>
            <a:ext cx="10396882" cy="1151965"/>
          </a:xfrm>
        </p:spPr>
        <p:txBody>
          <a:bodyPr/>
          <a:lstStyle/>
          <a:p>
            <a:r>
              <a:rPr lang="en-US" dirty="0"/>
              <a:t>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FEC32-9495-6349-B13B-012A75A1DF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12490" y="1522805"/>
            <a:ext cx="6307372" cy="3311189"/>
          </a:xfrm>
        </p:spPr>
        <p:txBody>
          <a:bodyPr>
            <a:normAutofit/>
          </a:bodyPr>
          <a:lstStyle/>
          <a:p>
            <a:r>
              <a:rPr lang="en-US" sz="3000" dirty="0"/>
              <a:t>50 epochs</a:t>
            </a:r>
          </a:p>
          <a:p>
            <a:r>
              <a:rPr lang="en-US" sz="3000" dirty="0"/>
              <a:t>Batch size 32</a:t>
            </a:r>
          </a:p>
          <a:p>
            <a:r>
              <a:rPr lang="en-US" sz="3000" dirty="0"/>
              <a:t>Steps per epoch 90</a:t>
            </a:r>
          </a:p>
          <a:p>
            <a:r>
              <a:rPr lang="en-US" sz="3000" dirty="0"/>
              <a:t>Validation steps 20</a:t>
            </a:r>
          </a:p>
        </p:txBody>
      </p:sp>
    </p:spTree>
    <p:extLst>
      <p:ext uri="{BB962C8B-B14F-4D97-AF65-F5344CB8AC3E}">
        <p14:creationId xmlns:p14="http://schemas.microsoft.com/office/powerpoint/2010/main" val="3161761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EEB04-9988-C643-BBD3-A1F74C6DE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4563" y="2198631"/>
            <a:ext cx="2202873" cy="777892"/>
          </a:xfrm>
        </p:spPr>
        <p:txBody>
          <a:bodyPr>
            <a:normAutofit fontScale="90000"/>
          </a:bodyPr>
          <a:lstStyle/>
          <a:p>
            <a:r>
              <a:rPr lang="en-US" dirty="0"/>
              <a:t>graphs</a:t>
            </a:r>
          </a:p>
        </p:txBody>
      </p:sp>
      <p:pic>
        <p:nvPicPr>
          <p:cNvPr id="8" name="Content Placeholder 7" descr="Chart&#10;&#10;Description automatically generated">
            <a:extLst>
              <a:ext uri="{FF2B5EF4-FFF2-40B4-BE49-F238E27FC236}">
                <a16:creationId xmlns:a16="http://schemas.microsoft.com/office/drawing/2014/main" id="{28B6ECB3-08FF-BB4A-AEE9-41CA3E41C50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0" y="37007"/>
            <a:ext cx="4994563" cy="6619228"/>
          </a:xfrm>
        </p:spPr>
      </p:pic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2C0E7923-DE5C-2A40-9228-19A214D29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436" y="37007"/>
            <a:ext cx="4774669" cy="66192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05CDD16-2501-0E4F-8550-AF792494093F}"/>
              </a:ext>
            </a:extLst>
          </p:cNvPr>
          <p:cNvSpPr txBox="1"/>
          <p:nvPr/>
        </p:nvSpPr>
        <p:spPr>
          <a:xfrm>
            <a:off x="10247240" y="37007"/>
            <a:ext cx="1584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Inception V3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A66DBE-4937-CA4B-B008-19DC9E6334D1}"/>
              </a:ext>
            </a:extLst>
          </p:cNvPr>
          <p:cNvSpPr txBox="1"/>
          <p:nvPr/>
        </p:nvSpPr>
        <p:spPr>
          <a:xfrm>
            <a:off x="3597818" y="37007"/>
            <a:ext cx="102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VGG19</a:t>
            </a:r>
          </a:p>
        </p:txBody>
      </p:sp>
    </p:spTree>
    <p:extLst>
      <p:ext uri="{BB962C8B-B14F-4D97-AF65-F5344CB8AC3E}">
        <p14:creationId xmlns:p14="http://schemas.microsoft.com/office/powerpoint/2010/main" val="4608528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7322</TotalTime>
  <Words>186</Words>
  <Application>Microsoft Macintosh PowerPoint</Application>
  <PresentationFormat>Widescreen</PresentationFormat>
  <Paragraphs>67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Impact</vt:lpstr>
      <vt:lpstr>Main Event</vt:lpstr>
      <vt:lpstr>Ideafest 2022</vt:lpstr>
      <vt:lpstr>Issue : diabetic retinopathy</vt:lpstr>
      <vt:lpstr>Diabetic retinopathy visualized</vt:lpstr>
      <vt:lpstr>Methodologies- FA</vt:lpstr>
      <vt:lpstr> methodologies- OCT</vt:lpstr>
      <vt:lpstr>Fundus imagery data set</vt:lpstr>
      <vt:lpstr>AI models</vt:lpstr>
      <vt:lpstr>execution</vt:lpstr>
      <vt:lpstr>graphs</vt:lpstr>
      <vt:lpstr>Results</vt:lpstr>
      <vt:lpstr>Real world applications</vt:lpstr>
      <vt:lpstr>Future work</vt:lpstr>
      <vt:lpstr>   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USD Ideafest 2022</dc:title>
  <dc:creator>Stofft, William Bruce</dc:creator>
  <cp:lastModifiedBy>Stofft, William Bruce</cp:lastModifiedBy>
  <cp:revision>14</cp:revision>
  <dcterms:created xsi:type="dcterms:W3CDTF">2022-04-05T17:19:48Z</dcterms:created>
  <dcterms:modified xsi:type="dcterms:W3CDTF">2022-10-17T04:45:25Z</dcterms:modified>
</cp:coreProperties>
</file>

<file path=docProps/thumbnail.jpeg>
</file>